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1" r:id="rId3"/>
    <p:sldId id="332" r:id="rId4"/>
    <p:sldId id="282" r:id="rId5"/>
    <p:sldId id="329" r:id="rId6"/>
    <p:sldId id="328" r:id="rId7"/>
    <p:sldId id="290" r:id="rId8"/>
    <p:sldId id="292" r:id="rId9"/>
    <p:sldId id="293" r:id="rId10"/>
    <p:sldId id="262" r:id="rId11"/>
    <p:sldId id="263" r:id="rId12"/>
    <p:sldId id="284" r:id="rId13"/>
    <p:sldId id="285" r:id="rId14"/>
    <p:sldId id="294" r:id="rId15"/>
    <p:sldId id="296" r:id="rId16"/>
    <p:sldId id="297" r:id="rId17"/>
    <p:sldId id="298" r:id="rId18"/>
    <p:sldId id="272" r:id="rId19"/>
    <p:sldId id="267" r:id="rId20"/>
    <p:sldId id="270" r:id="rId21"/>
    <p:sldId id="276" r:id="rId22"/>
    <p:sldId id="299" r:id="rId23"/>
    <p:sldId id="300" r:id="rId24"/>
    <p:sldId id="304" r:id="rId25"/>
    <p:sldId id="273" r:id="rId26"/>
    <p:sldId id="303" r:id="rId27"/>
    <p:sldId id="334" r:id="rId28"/>
    <p:sldId id="335" r:id="rId29"/>
    <p:sldId id="336" r:id="rId30"/>
    <p:sldId id="337" r:id="rId31"/>
    <p:sldId id="333" r:id="rId32"/>
    <p:sldId id="338" r:id="rId33"/>
    <p:sldId id="288" r:id="rId34"/>
    <p:sldId id="301" r:id="rId35"/>
    <p:sldId id="339" r:id="rId36"/>
    <p:sldId id="330" r:id="rId37"/>
    <p:sldId id="279" r:id="rId38"/>
    <p:sldId id="260" r:id="rId39"/>
    <p:sldId id="264" r:id="rId40"/>
    <p:sldId id="265" r:id="rId41"/>
    <p:sldId id="266" r:id="rId42"/>
    <p:sldId id="268" r:id="rId43"/>
    <p:sldId id="283" r:id="rId44"/>
    <p:sldId id="271" r:id="rId45"/>
    <p:sldId id="269" r:id="rId46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7" autoAdjust="0"/>
    <p:restoredTop sz="90929"/>
  </p:normalViewPr>
  <p:slideViewPr>
    <p:cSldViewPr>
      <p:cViewPr varScale="1">
        <p:scale>
          <a:sx n="43" d="100"/>
          <a:sy n="43" d="100"/>
        </p:scale>
        <p:origin x="-912" y="-10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36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The Emergence of Symbolic Cognition from Sensory-Motor Dynamics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“stuck”)</a:t>
            </a:r>
          </a:p>
        </p:txBody>
      </p:sp>
    </p:spTree>
    <p:extLst>
      <p:ext uri="{BB962C8B-B14F-4D97-AF65-F5344CB8AC3E}">
        <p14:creationId xmlns:p14="http://schemas.microsoft.com/office/powerpoint/2010/main" val="95593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 over Time: </a:t>
            </a:r>
            <a:br>
              <a:rPr lang="en-US" dirty="0" smtClean="0"/>
            </a:br>
            <a:r>
              <a:rPr lang="en-US" dirty="0" smtClean="0"/>
              <a:t>Predictive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4" y="1680642"/>
            <a:ext cx="9067799" cy="24112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834" y="4705778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3541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auto-encoder on V2, V3 produces some learning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Very 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Full Brain Interactions: OFC, FEF..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5" y="1213738"/>
            <a:ext cx="6781799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Causal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(</a:t>
            </a:r>
            <a:r>
              <a:rPr lang="en-US" dirty="0"/>
              <a:t>T</a:t>
            </a:r>
            <a:r>
              <a:rPr lang="en-US" dirty="0" smtClean="0"/>
              <a:t>emporal </a:t>
            </a:r>
            <a:r>
              <a:rPr lang="en-US" dirty="0"/>
              <a:t>I</a:t>
            </a:r>
            <a:r>
              <a:rPr lang="en-US" dirty="0" smtClean="0"/>
              <a:t>ntegration) neural network learns by predicting what happens next</a:t>
            </a:r>
          </a:p>
          <a:p>
            <a:r>
              <a:rPr lang="en-US" dirty="0" smtClean="0"/>
              <a:t>Learns de novo causal logic from multi-agent causal events unfolding over time.</a:t>
            </a:r>
          </a:p>
          <a:p>
            <a:r>
              <a:rPr lang="en-US" dirty="0" smtClean="0"/>
              <a:t>Can generalize this learned structure to novel entities, </a:t>
            </a:r>
            <a:r>
              <a:rPr lang="en-US" i="1" dirty="0" smtClean="0"/>
              <a:t>based on how they behave</a:t>
            </a:r>
          </a:p>
          <a:p>
            <a:r>
              <a:rPr lang="en-US" dirty="0" smtClean="0"/>
              <a:t>Fits human data in range of causal inference tasks (“</a:t>
            </a:r>
            <a:r>
              <a:rPr lang="en-US" dirty="0" err="1" smtClean="0"/>
              <a:t>blicket</a:t>
            </a:r>
            <a:r>
              <a:rPr lang="en-US" dirty="0" smtClean="0"/>
              <a:t>” paradigm): backwards blocking, screening off, conjunctive, disjunctive, noisy..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5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470" y="1770069"/>
            <a:ext cx="6435336" cy="4989513"/>
          </a:xfrm>
        </p:spPr>
      </p:pic>
    </p:spTree>
    <p:extLst>
      <p:ext uri="{BB962C8B-B14F-4D97-AF65-F5344CB8AC3E}">
        <p14:creationId xmlns:p14="http://schemas.microsoft.com/office/powerpoint/2010/main" val="109064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Blicket</a:t>
            </a:r>
            <a:r>
              <a:rPr lang="en-US" dirty="0" smtClean="0"/>
              <a:t> Detector</a:t>
            </a:r>
            <a:endParaRPr lang="en-US" dirty="0"/>
          </a:p>
        </p:txBody>
      </p:sp>
      <p:pic>
        <p:nvPicPr>
          <p:cNvPr id="4" name="Content Placeholder 3" descr="fig_blicket_task_bblock_soff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6" r="-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15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100" dirty="0" smtClean="0"/>
              <a:t>Capture biological mechanisms of active, dynamic vision, starting with attention, saccades</a:t>
            </a:r>
          </a:p>
          <a:p>
            <a:pPr lvl="1"/>
            <a:r>
              <a:rPr lang="en-US" sz="2700" dirty="0" smtClean="0"/>
              <a:t>Leverage specialized biological mechanisms in deep cortical layers for attention, temporal context learning.</a:t>
            </a:r>
          </a:p>
          <a:p>
            <a:pPr lvl="1"/>
            <a:r>
              <a:rPr lang="en-US" sz="2700" dirty="0" smtClean="0"/>
              <a:t>&amp; bidirectional, recurrent connections</a:t>
            </a:r>
          </a:p>
          <a:p>
            <a:r>
              <a:rPr lang="en-US" sz="3100" dirty="0" smtClean="0"/>
              <a:t>Encode structured, relational knowledge (between elements of a display, </a:t>
            </a:r>
            <a:r>
              <a:rPr lang="en-US" sz="3100" dirty="0" err="1" smtClean="0"/>
              <a:t>etc</a:t>
            </a:r>
            <a:r>
              <a:rPr lang="en-US" sz="3100" dirty="0" smtClean="0"/>
              <a:t>)</a:t>
            </a:r>
          </a:p>
          <a:p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145283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4" name="Content Placeholder 3" descr="fig_blicket_stg04_bblock_soff_intact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07" b="-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4160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in Random Sequences</a:t>
            </a:r>
            <a:br>
              <a:rPr lang="en-US" dirty="0" smtClean="0"/>
            </a:br>
            <a:r>
              <a:rPr lang="en-US" sz="3400" dirty="0"/>
              <a:t>(Sun et al, 2015, PNAS)</a:t>
            </a:r>
          </a:p>
        </p:txBody>
      </p:sp>
      <p:pic>
        <p:nvPicPr>
          <p:cNvPr id="5" name="Content Placeholder 4" descr="Screen Shot 2015-06-14 at 9.42.17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3004"/>
          <a:stretch>
            <a:fillRect/>
          </a:stretch>
        </p:blipFill>
        <p:spPr>
          <a:xfrm>
            <a:off x="1511617" y="1764666"/>
            <a:ext cx="7138194" cy="3928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872" y="5630122"/>
            <a:ext cx="8565833" cy="885685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model applied to random coin flips, develops bias in favor of alternations: origin of gambler’s fallacy?  Rationally: based on differential higher-order statistics of repeating vs. alternating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1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Emergent Structured Bindings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3" y="1764665"/>
            <a:ext cx="4554973" cy="3613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 descr="fig_grid_cortex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26" y="1764665"/>
            <a:ext cx="4731862" cy="3925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09" y="5798186"/>
            <a:ext cx="8313896" cy="114606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smtClean="0"/>
              <a:t>Slot-based role-filler binding emerges through </a:t>
            </a:r>
            <a:r>
              <a:rPr lang="en-US" dirty="0" err="1" smtClean="0"/>
              <a:t>DeepLeabra</a:t>
            </a:r>
            <a:r>
              <a:rPr lang="en-US" dirty="0" smtClean="0"/>
              <a:t> attentional and local auto-encoder dynamics, in basic structured information encoding and retrieval task.  Learned version of </a:t>
            </a:r>
            <a:r>
              <a:rPr lang="en-US" dirty="0" err="1" smtClean="0"/>
              <a:t>Taatgen’s</a:t>
            </a:r>
            <a:r>
              <a:rPr lang="en-US" dirty="0" smtClean="0"/>
              <a:t> “generic chunk” information routing ACT-R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0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~4x connections      </a:t>
            </a:r>
            <a:r>
              <a:rPr lang="en-US" sz="2400" dirty="0" smtClean="0"/>
              <a:t>(2x directions, superficial and deep)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</a:p>
          <a:p>
            <a:pPr lvl="1"/>
            <a:r>
              <a:rPr lang="en-US" dirty="0" smtClean="0"/>
              <a:t>Could really use fast specialized hardware!            (“if I only had a brain…”)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Two Networks in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Recurrent dynamics / consciousness supports goal-driven top-down interaction with bottom-up: </a:t>
            </a:r>
          </a:p>
          <a:p>
            <a:r>
              <a:rPr lang="en-US" sz="2800" dirty="0" smtClean="0"/>
              <a:t>Superficial cortical layers:</a:t>
            </a:r>
          </a:p>
          <a:p>
            <a:pPr lvl="1"/>
            <a:r>
              <a:rPr lang="en-US" sz="2400" dirty="0" smtClean="0"/>
              <a:t>Hopfield / Boltzmann constraint satisfaction</a:t>
            </a:r>
          </a:p>
          <a:p>
            <a:r>
              <a:rPr lang="en-US" sz="2800" dirty="0" smtClean="0"/>
              <a:t>Deep cortical layers &amp; thalamus:</a:t>
            </a:r>
          </a:p>
          <a:p>
            <a:pPr lvl="1"/>
            <a:r>
              <a:rPr lang="en-US" sz="2400" dirty="0"/>
              <a:t>Top-down / bottom-up attentional dynamics: deep layers particularly important for top-down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Predictive learning based on t-1 context representations (SRN), also in deep layers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Thalamic relay cells (TRC) are substrate for local auto-encoder learning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Higher-level cognition emerges from sensory-motor attentional dynamics</a:t>
            </a:r>
          </a:p>
          <a:p>
            <a:r>
              <a:rPr lang="en-US" dirty="0" smtClean="0"/>
              <a:t>Binding multiple elements of a visual scene, understanding their relationship is foundation of many cognitive abilities: language, analogy, Raven’s task</a:t>
            </a:r>
            <a:r>
              <a:rPr lang="en-US" smtClean="0"/>
              <a:t>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</a:t>
            </a:r>
            <a:r>
              <a:rPr lang="en-US" sz="2200" dirty="0" smtClean="0"/>
              <a:t>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Scott Mackie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Loop Biology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372225"/>
            <a:ext cx="9601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Layers drive thalamus, have strong top-down feedback effects.</a:t>
            </a:r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: Learning Through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3" y="1844451"/>
            <a:ext cx="9067799" cy="4840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</p:txBody>
      </p:sp>
    </p:spTree>
    <p:extLst>
      <p:ext uri="{BB962C8B-B14F-4D97-AF65-F5344CB8AC3E}">
        <p14:creationId xmlns:p14="http://schemas.microsoft.com/office/powerpoint/2010/main" val="28851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Functions in One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 / bottom-up attentional dynamics: deep layers particularly important for top-down.</a:t>
            </a:r>
          </a:p>
          <a:p>
            <a:endParaRPr lang="en-US" dirty="0"/>
          </a:p>
          <a:p>
            <a:r>
              <a:rPr lang="en-US" dirty="0" smtClean="0"/>
              <a:t>Predictive learning based on t-1 context representations (SRN), also in deep layers.</a:t>
            </a:r>
          </a:p>
          <a:p>
            <a:endParaRPr lang="en-US" dirty="0"/>
          </a:p>
          <a:p>
            <a:r>
              <a:rPr lang="en-US" dirty="0" smtClean="0"/>
              <a:t>Thalamic relay cells (TRC) are substrate for local auto-encoder 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and Consciousness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How to capture in a model?</a:t>
            </a:r>
          </a:p>
          <a:p>
            <a:r>
              <a:rPr lang="en-US" dirty="0" smtClean="0"/>
              <a:t>Superficial 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14377</TotalTime>
  <Words>1602</Words>
  <Application>Microsoft Macintosh PowerPoint</Application>
  <PresentationFormat>Custom</PresentationFormat>
  <Paragraphs>190</Paragraphs>
  <Slides>45</Slides>
  <Notes>2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ror_std_emerbrain</vt:lpstr>
      <vt:lpstr>The Emergence of Symbolic Cognition from Sensory-Motor Dynamics</vt:lpstr>
      <vt:lpstr>Cognitively: What is Vision For?</vt:lpstr>
      <vt:lpstr>Overall Approach</vt:lpstr>
      <vt:lpstr>Thalamocortical Loop Biology (Sherman &amp; Guillery, 2006)</vt:lpstr>
      <vt:lpstr>Thalamocortical Mysteries</vt:lpstr>
      <vt:lpstr>Three Functions in One Circuit</vt:lpstr>
      <vt:lpstr>Recurrent Processing -&gt; Consciousness (Lamme, 2006)</vt:lpstr>
      <vt:lpstr>Attention and Consciousness</vt:lpstr>
      <vt:lpstr>Superficial Attractor / Constraint Satisfaction Network</vt:lpstr>
      <vt:lpstr>Leabra Biologically-based   Cognitive Architecture</vt:lpstr>
      <vt:lpstr>Bidirectional Object Recognition (e.g., O’Reilly et al., 2013)</vt:lpstr>
      <vt:lpstr>Benefit of Bidirectionality: Robust to Partial Occlusion</vt:lpstr>
      <vt:lpstr>Human Data (Wyatte et al, 2012)</vt:lpstr>
      <vt:lpstr>But…</vt:lpstr>
      <vt:lpstr>Deep Dominates Feedback</vt:lpstr>
      <vt:lpstr>Deep Attentional Dynamics (Reynolds &amp; Heeger, 2009; Grossberg, 1999)</vt:lpstr>
      <vt:lpstr>DeepLeabra</vt:lpstr>
      <vt:lpstr>TI: Key Biological Data</vt:lpstr>
      <vt:lpstr>Nested Thalamic Auto-Encoders (Deep5aed: Deep5b Auto Error Driven)</vt:lpstr>
      <vt:lpstr>Auto-Encoder over Time:  Predictive Learning</vt:lpstr>
      <vt:lpstr>Thalamocortical Mysteries</vt:lpstr>
      <vt:lpstr>Current Results</vt:lpstr>
      <vt:lpstr>3D Virtual Reality Learning</vt:lpstr>
      <vt:lpstr>Very Preliminary Results..</vt:lpstr>
      <vt:lpstr>Predictive Auto-Encoding Supports Figure-Ground Segregation</vt:lpstr>
      <vt:lpstr>Full Brain Interactions: OFC, FEF..</vt:lpstr>
      <vt:lpstr>Learning Causal Structure</vt:lpstr>
      <vt:lpstr>TI Model</vt:lpstr>
      <vt:lpstr>The Blicket Detector</vt:lpstr>
      <vt:lpstr>Model Results</vt:lpstr>
      <vt:lpstr>Structure in Random Sequences (Sun et al, 2015, PNAS)</vt:lpstr>
      <vt:lpstr>Emergent Structured Bindings</vt:lpstr>
      <vt:lpstr>Problems with Recurrent Connectivity</vt:lpstr>
      <vt:lpstr>Summary: Two Networks in One</vt:lpstr>
      <vt:lpstr>Big Picture</vt:lpstr>
      <vt:lpstr>Thanks To</vt:lpstr>
      <vt:lpstr>Extras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LeabraTI: Learning Through Time</vt:lpstr>
      <vt:lpstr>Test Application: Learning Early Visual Structure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132</cp:revision>
  <dcterms:created xsi:type="dcterms:W3CDTF">2009-03-18T06:10:11Z</dcterms:created>
  <dcterms:modified xsi:type="dcterms:W3CDTF">2015-09-28T17:23:12Z</dcterms:modified>
</cp:coreProperties>
</file>